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>
        <p:scale>
          <a:sx n="60" d="100"/>
          <a:sy n="60" d="100"/>
        </p:scale>
        <p:origin x="-16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96EC9-5502-4274-B2ED-7770ABB95914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2007-E066-43DA-8EF2-7CC84467E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007-E066-43DA-8EF2-7CC84467ED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007-E066-43DA-8EF2-7CC84467ED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2007-E066-43DA-8EF2-7CC84467ED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E1BC-E2E3-4895-AE25-02546FCE363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565F-EF93-4E8A-9A70-5CCB5ABC5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a55349d407580db912a5c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hinglink.com/scene/13095384851782041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Hj_9OBsn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earningapps.org/watch?v=ponb6rxnv20" TargetMode="External"/><Relationship Id="rId4" Type="http://schemas.openxmlformats.org/officeDocument/2006/relationships/hyperlink" Target="https://quizizz.com/join/quiz/5ecaf8531ea1de001f0d7489/start?studentShare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lanningplaytime.com/10-diy-musical-instruments-for-kid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0_1050_20100514011134394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„Дечја симфониј</a:t>
            </a:r>
            <a:r>
              <a:rPr lang="sr-Cyrl-RS" b="1" dirty="0"/>
              <a:t>а</a:t>
            </a:r>
            <a:r>
              <a:rPr lang="sr-Latn-CS" b="1" dirty="0"/>
              <a:t>“</a:t>
            </a:r>
            <a:r>
              <a:rPr lang="sr-Cyrl-RS" b="1" dirty="0"/>
              <a:t> - Јозеф</a:t>
            </a:r>
            <a:r>
              <a:rPr lang="sr-Latn-CS" b="1" dirty="0"/>
              <a:t> </a:t>
            </a:r>
            <a:r>
              <a:rPr lang="sr-Latn-CS" b="1" dirty="0" smtClean="0"/>
              <a:t>Хајдн</a:t>
            </a: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 </a:t>
            </a:r>
            <a:r>
              <a:rPr lang="sr-Cyrl-RS" dirty="0" smtClean="0"/>
              <a:t>Музичка култура 4.разред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5715016"/>
            <a:ext cx="6786578" cy="1142984"/>
          </a:xfrm>
        </p:spPr>
        <p:txBody>
          <a:bodyPr>
            <a:normAutofit fontScale="92500"/>
          </a:bodyPr>
          <a:lstStyle/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                                 Учитељица Маја Матијевић</a:t>
            </a:r>
          </a:p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                       ОШ “Десака Максимовић“ Футог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80_1050_201005140111343948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85" r="13285"/>
          <a:stretch>
            <a:fillRect/>
          </a:stretch>
        </p:blipFill>
        <p:spPr>
          <a:xfrm rot="420000">
            <a:off x="4336440" y="2742309"/>
            <a:ext cx="4180938" cy="342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7643866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+mj-lt"/>
              </a:rPr>
              <a:t>Предме</a:t>
            </a:r>
            <a:r>
              <a:rPr lang="ru-RU" sz="2400" dirty="0" smtClean="0">
                <a:latin typeface="+mj-lt"/>
              </a:rPr>
              <a:t>т: музичка култура</a:t>
            </a:r>
            <a:endParaRPr lang="sr-Latn-RS" sz="2400" dirty="0">
              <a:latin typeface="+mj-lt"/>
            </a:endParaRPr>
          </a:p>
          <a:p>
            <a:pPr>
              <a:buNone/>
            </a:pPr>
            <a:r>
              <a:rPr lang="ru-RU" sz="2400" u="sng" dirty="0" smtClean="0">
                <a:latin typeface="+mj-lt"/>
              </a:rPr>
              <a:t>Разред</a:t>
            </a:r>
            <a:r>
              <a:rPr lang="ru-RU" sz="2400" dirty="0" smtClean="0">
                <a:latin typeface="+mj-lt"/>
              </a:rPr>
              <a:t>: четврти</a:t>
            </a:r>
            <a:endParaRPr lang="sr-Latn-RS" sz="2400" dirty="0" smtClean="0">
              <a:latin typeface="+mj-lt"/>
            </a:endParaRPr>
          </a:p>
          <a:p>
            <a:pPr>
              <a:buNone/>
            </a:pPr>
            <a:r>
              <a:rPr lang="ru-RU" sz="2400" u="sng" dirty="0" smtClean="0">
                <a:latin typeface="+mj-lt"/>
              </a:rPr>
              <a:t>Наставна јединица</a:t>
            </a:r>
            <a:r>
              <a:rPr lang="ru-RU" sz="2400" dirty="0" smtClean="0">
                <a:latin typeface="+mj-lt"/>
              </a:rPr>
              <a:t>: </a:t>
            </a:r>
            <a:r>
              <a:rPr lang="sr-Latn-ME" sz="2400" dirty="0" smtClean="0">
                <a:latin typeface="+mj-lt"/>
              </a:rPr>
              <a:t>„</a:t>
            </a:r>
            <a:r>
              <a:rPr lang="sr-Cyrl-RS" sz="2400" dirty="0" smtClean="0">
                <a:latin typeface="+mj-lt"/>
              </a:rPr>
              <a:t>Дечја</a:t>
            </a:r>
            <a:r>
              <a:rPr lang="sr-Latn-RS" sz="2400" dirty="0" smtClean="0">
                <a:latin typeface="+mj-lt"/>
              </a:rPr>
              <a:t> </a:t>
            </a:r>
            <a:r>
              <a:rPr lang="sr-Cyrl-RS" sz="2400" dirty="0" smtClean="0">
                <a:latin typeface="+mj-lt"/>
              </a:rPr>
              <a:t>симфонија“ Јозеф Хајдн</a:t>
            </a:r>
            <a:endParaRPr lang="sr-Latn-ME" sz="2400" dirty="0">
              <a:latin typeface="+mj-lt"/>
            </a:endParaRPr>
          </a:p>
          <a:p>
            <a:pPr>
              <a:buNone/>
            </a:pPr>
            <a:r>
              <a:rPr lang="sr-Latn-ME" sz="2400" dirty="0" smtClean="0">
                <a:latin typeface="+mj-lt"/>
              </a:rPr>
              <a:t> </a:t>
            </a:r>
            <a:r>
              <a:rPr lang="sr-Latn-ME" sz="2400" u="sng" dirty="0" smtClean="0">
                <a:latin typeface="+mj-lt"/>
              </a:rPr>
              <a:t>T</a:t>
            </a:r>
            <a:r>
              <a:rPr lang="sr-Cyrl-RS" sz="2400" u="sng" dirty="0" smtClean="0">
                <a:latin typeface="+mj-lt"/>
              </a:rPr>
              <a:t>ип часа</a:t>
            </a:r>
            <a:r>
              <a:rPr lang="sr-Cyrl-RS" sz="2400" dirty="0" smtClean="0">
                <a:latin typeface="+mj-lt"/>
              </a:rPr>
              <a:t>:обрада</a:t>
            </a:r>
            <a:endParaRPr lang="sr-Latn-RS" sz="2400" dirty="0" smtClean="0">
              <a:latin typeface="+mj-lt"/>
            </a:endParaRPr>
          </a:p>
          <a:p>
            <a:pPr>
              <a:buNone/>
            </a:pPr>
            <a:r>
              <a:rPr lang="sr-Cyrl-RS" sz="2400" u="sng" dirty="0" smtClean="0">
                <a:latin typeface="+mj-lt"/>
              </a:rPr>
              <a:t>Облици рада</a:t>
            </a:r>
            <a:r>
              <a:rPr lang="sr-Cyrl-RS" sz="2400" dirty="0" smtClean="0">
                <a:latin typeface="+mj-lt"/>
              </a:rPr>
              <a:t>: фронтални, индивидуални</a:t>
            </a:r>
            <a:endParaRPr lang="sr-Latn-RS" sz="2400" dirty="0" smtClean="0">
              <a:latin typeface="+mj-lt"/>
            </a:endParaRPr>
          </a:p>
          <a:p>
            <a:r>
              <a:rPr lang="sr-Cyrl-RS" sz="2400" u="sng" dirty="0" smtClean="0">
                <a:latin typeface="+mj-lt"/>
              </a:rPr>
              <a:t>Методе рада</a:t>
            </a:r>
            <a:r>
              <a:rPr lang="sr-Cyrl-RS" sz="2400" dirty="0" smtClean="0">
                <a:latin typeface="+mj-lt"/>
              </a:rPr>
              <a:t>: д</a:t>
            </a:r>
            <a:r>
              <a:rPr lang="en-US" sz="2400" dirty="0" err="1" smtClean="0"/>
              <a:t>ијалошка</a:t>
            </a:r>
            <a:r>
              <a:rPr lang="en-US" sz="2400" dirty="0" smtClean="0"/>
              <a:t>, </a:t>
            </a:r>
            <a:r>
              <a:rPr lang="sr-Cyrl-RS" sz="2400" dirty="0" smtClean="0"/>
              <a:t>учење путем открића,</a:t>
            </a:r>
            <a:r>
              <a:rPr lang="en-US" sz="2400" dirty="0" err="1" smtClean="0"/>
              <a:t>илустративна</a:t>
            </a:r>
            <a:r>
              <a:rPr lang="en-US" sz="2400" dirty="0" smtClean="0"/>
              <a:t>.</a:t>
            </a:r>
            <a:r>
              <a:rPr lang="sr-Cyrl-RS" sz="2400" dirty="0" smtClean="0">
                <a:latin typeface="+mj-lt"/>
              </a:rPr>
              <a:t> </a:t>
            </a:r>
            <a:endParaRPr lang="sr-Latn-RS" sz="2400" dirty="0">
              <a:latin typeface="+mj-lt"/>
            </a:endParaRPr>
          </a:p>
          <a:p>
            <a:pPr>
              <a:buNone/>
            </a:pPr>
            <a:r>
              <a:rPr lang="sr-Cyrl-RS" sz="2400" u="sng" dirty="0" smtClean="0">
                <a:solidFill>
                  <a:schemeClr val="tx1"/>
                </a:solidFill>
                <a:latin typeface="+mj-lt"/>
              </a:rPr>
              <a:t>Врста наставе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: мултимедијална</a:t>
            </a: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 настава на даљину</a:t>
            </a:r>
            <a:endParaRPr lang="sr-Latn-RS" sz="24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sr-Cyrl-RS" sz="2400" u="sng" dirty="0" smtClean="0">
                <a:solidFill>
                  <a:schemeClr val="tx1"/>
                </a:solidFill>
                <a:latin typeface="+mj-lt"/>
              </a:rPr>
              <a:t>Наставна средства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sr-Latn-ME" sz="2400" dirty="0" smtClean="0">
                <a:latin typeface="+mj-lt"/>
              </a:rPr>
              <a:t>Thing</a:t>
            </a:r>
            <a:r>
              <a:rPr lang="sr-Latn-RS" sz="2400" dirty="0" smtClean="0">
                <a:latin typeface="+mj-lt"/>
              </a:rPr>
              <a:t>L</a:t>
            </a:r>
            <a:r>
              <a:rPr lang="sr-Latn-ME" sz="2400" dirty="0" smtClean="0">
                <a:latin typeface="+mj-lt"/>
              </a:rPr>
              <a:t>ink</a:t>
            </a:r>
            <a:r>
              <a:rPr lang="sr-Latn-ME" sz="2400" dirty="0" smtClean="0">
                <a:solidFill>
                  <a:schemeClr val="tx1"/>
                </a:solidFill>
                <a:latin typeface="+mj-lt"/>
              </a:rPr>
              <a:t>, </a:t>
            </a:r>
            <a:endParaRPr lang="sr-Cyrl-RS" sz="24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sr-Latn-ME" sz="2400" dirty="0" smtClean="0">
                <a:solidFill>
                  <a:schemeClr val="tx1"/>
                </a:solidFill>
                <a:latin typeface="+mj-lt"/>
              </a:rPr>
              <a:t>LearningApps</a:t>
            </a:r>
            <a:r>
              <a:rPr lang="sr-Latn-ME" sz="24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r-Latn-RS" sz="2400" dirty="0" smtClean="0">
                <a:solidFill>
                  <a:schemeClr val="tx1"/>
                </a:solidFill>
                <a:latin typeface="+mj-lt"/>
              </a:rPr>
              <a:t>Quizziz</a:t>
            </a:r>
            <a:r>
              <a:rPr lang="sr-Latn-RS" sz="24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sr-Latn-ME" sz="2400" dirty="0" smtClean="0">
                <a:solidFill>
                  <a:schemeClr val="tx1"/>
                </a:solidFill>
                <a:latin typeface="+mj-lt"/>
              </a:rPr>
              <a:t> Youtube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680_1050_201005140111343948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8572560" cy="457203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35824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1800" u="sng" dirty="0" smtClean="0">
                <a:latin typeface="+mj-lt"/>
              </a:rPr>
              <a:t>Циљ часа:</a:t>
            </a:r>
            <a:r>
              <a:rPr lang="en-US" sz="1800" dirty="0" smtClean="0"/>
              <a:t> </a:t>
            </a:r>
            <a:r>
              <a:rPr lang="en-US" sz="1800" dirty="0" err="1" smtClean="0"/>
              <a:t>Подстицање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активно</a:t>
            </a:r>
            <a:r>
              <a:rPr lang="en-US" sz="1800" dirty="0" smtClean="0"/>
              <a:t> </a:t>
            </a:r>
            <a:r>
              <a:rPr lang="en-US" sz="1800" dirty="0" err="1" smtClean="0"/>
              <a:t>слушање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музике</a:t>
            </a:r>
            <a:r>
              <a:rPr lang="en-US" sz="1800" dirty="0" smtClean="0"/>
              <a:t>, </a:t>
            </a:r>
            <a:r>
              <a:rPr lang="en-US" sz="1800" dirty="0" err="1" smtClean="0"/>
              <a:t>уочавање</a:t>
            </a:r>
            <a:r>
              <a:rPr lang="en-US" sz="1800" dirty="0" smtClean="0"/>
              <a:t> </a:t>
            </a:r>
            <a:r>
              <a:rPr lang="en-US" sz="1800" dirty="0" err="1" smtClean="0"/>
              <a:t>шаљивог</a:t>
            </a:r>
            <a:r>
              <a:rPr lang="en-US" sz="1800" dirty="0" smtClean="0"/>
              <a:t> </a:t>
            </a:r>
            <a:r>
              <a:rPr lang="en-US" sz="1800" dirty="0" err="1" smtClean="0"/>
              <a:t>карактера</a:t>
            </a:r>
            <a:endParaRPr lang="sr-Cyrl-RS" sz="1800" dirty="0" smtClean="0"/>
          </a:p>
          <a:p>
            <a:pPr>
              <a:buNone/>
            </a:pPr>
            <a:r>
              <a:rPr lang="en-US" sz="1800" dirty="0" err="1" smtClean="0"/>
              <a:t>сложеног</a:t>
            </a:r>
            <a:r>
              <a:rPr lang="en-US" sz="1800" dirty="0" smtClean="0"/>
              <a:t> </a:t>
            </a:r>
            <a:r>
              <a:rPr lang="en-US" sz="1800" dirty="0" err="1" smtClean="0"/>
              <a:t>музичког</a:t>
            </a:r>
            <a:r>
              <a:rPr lang="en-US" sz="1800" dirty="0" smtClean="0"/>
              <a:t> </a:t>
            </a:r>
            <a:r>
              <a:rPr lang="en-US" sz="1800" dirty="0" err="1" smtClean="0"/>
              <a:t>дела</a:t>
            </a:r>
            <a:r>
              <a:rPr lang="en-US" sz="1800" dirty="0" smtClean="0"/>
              <a:t> и </a:t>
            </a:r>
            <a:r>
              <a:rPr lang="en-US" sz="1800" dirty="0" err="1" smtClean="0"/>
              <a:t>препознавање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дечјих</a:t>
            </a:r>
            <a:r>
              <a:rPr lang="en-US" sz="1800" dirty="0" smtClean="0"/>
              <a:t> </a:t>
            </a:r>
            <a:r>
              <a:rPr lang="en-US" sz="1800" dirty="0" err="1" smtClean="0"/>
              <a:t>инструмената</a:t>
            </a:r>
            <a:endParaRPr lang="en-US" sz="1800" dirty="0" smtClean="0"/>
          </a:p>
          <a:p>
            <a:pPr>
              <a:buNone/>
            </a:pPr>
            <a:r>
              <a:rPr lang="sr-Cyrl-RS" sz="1800" u="sng" dirty="0" smtClean="0">
                <a:latin typeface="+mj-lt"/>
              </a:rPr>
              <a:t>Задаци часа</a:t>
            </a:r>
            <a:r>
              <a:rPr lang="sr-Cyrl-RS" sz="1800" dirty="0" smtClean="0">
                <a:latin typeface="+mj-lt"/>
              </a:rPr>
              <a:t>:</a:t>
            </a:r>
            <a:r>
              <a:rPr lang="en-US" sz="1800" dirty="0" smtClean="0"/>
              <a:t> - </a:t>
            </a:r>
            <a:r>
              <a:rPr lang="en-US" sz="1800" dirty="0" err="1" smtClean="0"/>
              <a:t>развијање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интересовања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музичку</a:t>
            </a:r>
            <a:r>
              <a:rPr lang="en-US" sz="1800" dirty="0" smtClean="0"/>
              <a:t> </a:t>
            </a:r>
            <a:r>
              <a:rPr lang="en-US" sz="1800" dirty="0" err="1" smtClean="0"/>
              <a:t>уметност</a:t>
            </a:r>
            <a:r>
              <a:rPr lang="en-US" sz="1800" dirty="0" smtClean="0"/>
              <a:t> </a:t>
            </a:r>
            <a:r>
              <a:rPr lang="sr-Cyrl-RS" sz="1800" dirty="0" smtClean="0"/>
              <a:t>;</a:t>
            </a:r>
            <a:r>
              <a:rPr lang="en-US" sz="1800" dirty="0" smtClean="0"/>
              <a:t> </a:t>
            </a:r>
            <a:r>
              <a:rPr lang="en-US" sz="1800" dirty="0" err="1" smtClean="0"/>
              <a:t>стицање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навике</a:t>
            </a:r>
            <a:endParaRPr lang="sr-Cyrl-RS" sz="1800" dirty="0" smtClean="0"/>
          </a:p>
          <a:p>
            <a:pPr>
              <a:buNone/>
            </a:pPr>
            <a:r>
              <a:rPr lang="en-US" sz="1800" dirty="0" err="1" smtClean="0"/>
              <a:t>слушања</a:t>
            </a:r>
            <a:r>
              <a:rPr lang="en-US" sz="1800" dirty="0" smtClean="0"/>
              <a:t> </a:t>
            </a:r>
            <a:r>
              <a:rPr lang="en-US" sz="1800" dirty="0" err="1" smtClean="0"/>
              <a:t>музике</a:t>
            </a:r>
            <a:r>
              <a:rPr lang="sr-Cyrl-RS" sz="1800" dirty="0" smtClean="0"/>
              <a:t>; </a:t>
            </a:r>
            <a:r>
              <a:rPr lang="en-US" sz="1800" dirty="0" err="1" smtClean="0"/>
              <a:t>подстицање</a:t>
            </a:r>
            <a:r>
              <a:rPr lang="en-US" sz="1800" dirty="0" smtClean="0"/>
              <a:t> </a:t>
            </a:r>
            <a:r>
              <a:rPr lang="en-US" sz="1800" dirty="0" err="1" smtClean="0"/>
              <a:t>стваралачког</a:t>
            </a:r>
            <a:r>
              <a:rPr lang="en-US" sz="1800" dirty="0" smtClean="0"/>
              <a:t> </a:t>
            </a:r>
            <a:r>
              <a:rPr lang="en-US" sz="1800" dirty="0" err="1" smtClean="0"/>
              <a:t>ангажовања</a:t>
            </a:r>
            <a:r>
              <a:rPr lang="en-US" sz="1800" dirty="0" smtClean="0"/>
              <a:t> </a:t>
            </a:r>
            <a:r>
              <a:rPr lang="en-US" sz="1800" dirty="0" err="1" smtClean="0"/>
              <a:t>ученика</a:t>
            </a:r>
            <a:r>
              <a:rPr lang="en-US" sz="1800" dirty="0" smtClean="0"/>
              <a:t> </a:t>
            </a:r>
            <a:r>
              <a:rPr lang="sr-Cyrl-RS" sz="1800" dirty="0" smtClean="0"/>
              <a:t>;</a:t>
            </a:r>
            <a:r>
              <a:rPr lang="en-US" sz="1800" dirty="0" err="1" smtClean="0"/>
              <a:t>подстицање</a:t>
            </a:r>
            <a:endParaRPr lang="sr-Cyrl-RS" sz="1800" dirty="0" smtClean="0"/>
          </a:p>
          <a:p>
            <a:pPr>
              <a:buNone/>
            </a:pPr>
            <a:r>
              <a:rPr lang="en-US" sz="1800" dirty="0" err="1" smtClean="0"/>
              <a:t>изражавања</a:t>
            </a:r>
            <a:r>
              <a:rPr lang="en-US" sz="1800" dirty="0" smtClean="0"/>
              <a:t> </a:t>
            </a:r>
            <a:r>
              <a:rPr lang="en-US" sz="1800" dirty="0" err="1" smtClean="0"/>
              <a:t>ученика</a:t>
            </a:r>
            <a:r>
              <a:rPr lang="en-US" sz="1800" dirty="0" smtClean="0"/>
              <a:t> о </a:t>
            </a:r>
            <a:r>
              <a:rPr lang="en-US" sz="1800" dirty="0" err="1" smtClean="0"/>
              <a:t>слушаном</a:t>
            </a:r>
            <a:r>
              <a:rPr lang="en-US" sz="1800" dirty="0" smtClean="0"/>
              <a:t> </a:t>
            </a:r>
            <a:r>
              <a:rPr lang="en-US" sz="1800" dirty="0" err="1" smtClean="0"/>
              <a:t>делу</a:t>
            </a:r>
            <a:r>
              <a:rPr lang="en-US" sz="1800" dirty="0" smtClean="0"/>
              <a:t> </a:t>
            </a:r>
            <a:r>
              <a:rPr lang="sr-Cyrl-RS" sz="1800" dirty="0" smtClean="0"/>
              <a:t>;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развој</a:t>
            </a:r>
            <a:r>
              <a:rPr lang="en-US" sz="1800" dirty="0" smtClean="0"/>
              <a:t> </a:t>
            </a:r>
            <a:r>
              <a:rPr lang="en-US" sz="1800" dirty="0" err="1" smtClean="0"/>
              <a:t>креативности</a:t>
            </a:r>
            <a:r>
              <a:rPr lang="en-US" sz="1800" dirty="0" smtClean="0"/>
              <a:t> и </a:t>
            </a:r>
            <a:r>
              <a:rPr lang="en-US" sz="1800" dirty="0" err="1" smtClean="0"/>
              <a:t>индивидуалности</a:t>
            </a:r>
            <a:r>
              <a:rPr lang="sr-Cyrl-RS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680_1050_201005140111343948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8572560" cy="421484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8358246" cy="32147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400" dirty="0" smtClean="0">
                <a:latin typeface="+mj-lt"/>
              </a:rPr>
              <a:t>Ч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ас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почиње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одласком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ученика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у </a:t>
            </a:r>
            <a:r>
              <a:rPr lang="sr-Latn-ME" sz="2400" dirty="0" smtClean="0">
                <a:solidFill>
                  <a:schemeClr val="tx1"/>
                </a:solidFill>
                <a:latin typeface="+mj-lt"/>
              </a:rPr>
              <a:t>Google-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учионицу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где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се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налази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+mj-lt"/>
              </a:rPr>
              <a:t>поставк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а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задатка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sr-Cyrl-RS" sz="2400" dirty="0">
              <a:latin typeface="+mj-lt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Презентација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је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сајту</a:t>
            </a:r>
            <a:r>
              <a:rPr lang="en-US" sz="2400" dirty="0" smtClean="0">
                <a:latin typeface="+mj-lt"/>
                <a:hlinkClick r:id="rId3"/>
              </a:rPr>
              <a:t> </a:t>
            </a:r>
            <a:r>
              <a:rPr lang="sr-Latn-ME" sz="2400" dirty="0" smtClean="0">
                <a:latin typeface="+mj-lt"/>
              </a:rPr>
              <a:t/>
            </a:r>
            <a:br>
              <a:rPr lang="sr-Latn-ME" sz="2400" dirty="0" smtClean="0">
                <a:latin typeface="+mj-lt"/>
              </a:rPr>
            </a:br>
            <a:r>
              <a:rPr lang="en-US" sz="2400" dirty="0" smtClean="0">
                <a:hlinkClick r:id="rId4"/>
              </a:rPr>
              <a:t>https://www.thinglink.com/scene/1309538485178204163</a:t>
            </a:r>
            <a:endParaRPr lang="sr-Cyrl-RS" sz="2400" dirty="0">
              <a:latin typeface="+mj-lt"/>
            </a:endParaRPr>
          </a:p>
          <a:p>
            <a:pPr>
              <a:buFontTx/>
              <a:buChar char="-"/>
            </a:pPr>
            <a:r>
              <a:rPr lang="sr-Cyrl-RS" sz="2400" dirty="0" smtClean="0">
                <a:latin typeface="+mj-lt"/>
              </a:rPr>
              <a:t>Ученици редом отварају иконице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entury Gothic" panose="020B0502020202020204" pitchFamily="34" charset="0"/>
              </a:rPr>
              <a:t/>
            </a:r>
            <a:br>
              <a:rPr lang="sr-Cyrl-R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7" name="Content Placeholder 6" descr="тинглинк насловн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00166" y="214290"/>
            <a:ext cx="6215106" cy="349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85720" y="3786190"/>
            <a:ext cx="8215370" cy="2857520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latin typeface="+mj-lt"/>
              </a:rPr>
              <a:t>УВОДНИ ДЕО ЧАСА -Кликом на прву иконицу + ученицима се отварају врата концертне дворане. Они филмом</a:t>
            </a:r>
            <a:r>
              <a:rPr lang="sr-Latn-RS" sz="2000" dirty="0" smtClean="0">
                <a:latin typeface="+mj-lt"/>
              </a:rPr>
              <a:t>, </a:t>
            </a:r>
            <a:r>
              <a:rPr lang="sr-Cyrl-RS" sz="2000" dirty="0" smtClean="0">
                <a:latin typeface="+mj-lt"/>
              </a:rPr>
              <a:t>направљеним  у А</a:t>
            </a:r>
            <a:r>
              <a:rPr lang="sr-Latn-RS" sz="2000" dirty="0" smtClean="0">
                <a:latin typeface="+mj-lt"/>
              </a:rPr>
              <a:t>dobe Sparku</a:t>
            </a:r>
            <a:r>
              <a:rPr lang="sr-Cyrl-RS" sz="2000" dirty="0" smtClean="0">
                <a:latin typeface="+mj-lt"/>
              </a:rPr>
              <a:t>,</a:t>
            </a:r>
            <a:r>
              <a:rPr lang="sr-Latn-RS" sz="2000" dirty="0" smtClean="0">
                <a:latin typeface="+mj-lt"/>
              </a:rPr>
              <a:t> </a:t>
            </a:r>
            <a:r>
              <a:rPr lang="sr-Cyrl-RS" sz="2000" dirty="0" smtClean="0">
                <a:latin typeface="+mj-lt"/>
              </a:rPr>
              <a:t>обилазе дворану . </a:t>
            </a:r>
          </a:p>
          <a:p>
            <a:r>
              <a:rPr lang="sr-Cyrl-RS" sz="2000" dirty="0" smtClean="0">
                <a:latin typeface="+mj-lt"/>
              </a:rPr>
              <a:t>Кроз дворану их води Моцарт јер је он био један од Хајднових највећих пријатеља, што ће ученици касније и сазнати.</a:t>
            </a:r>
          </a:p>
          <a:p>
            <a:r>
              <a:rPr lang="sr-Cyrl-RS" sz="2000" dirty="0" smtClean="0">
                <a:latin typeface="+mj-lt"/>
              </a:rPr>
              <a:t>Кликом на лупицу, ученици се подсећају шта је концертна дворана и виде снимке неких од најпознатијих концертних дворана на свету.</a:t>
            </a:r>
          </a:p>
          <a:p>
            <a:r>
              <a:rPr lang="sr-Cyrl-RS" sz="2000" dirty="0" smtClean="0">
                <a:latin typeface="+mj-lt"/>
              </a:rPr>
              <a:t>Све време чује се музика </a:t>
            </a:r>
            <a:r>
              <a:rPr lang="en-US" sz="1600" dirty="0" smtClean="0">
                <a:hlinkClick r:id="rId3"/>
              </a:rPr>
              <a:t>https://www.youtube.com/watch?v=qIHj_9OBsnI</a:t>
            </a:r>
            <a:endParaRPr lang="sr-Cyrl-RS" sz="1600" dirty="0" smtClean="0"/>
          </a:p>
          <a:p>
            <a:endParaRPr lang="sr-Cyrl-RS" sz="1600" dirty="0" smtClean="0">
              <a:latin typeface="+mj-lt"/>
            </a:endParaRPr>
          </a:p>
          <a:p>
            <a:endParaRPr lang="sr-Cyrl-R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entury Gothic" panose="020B0502020202020204" pitchFamily="34" charset="0"/>
              </a:rPr>
              <a:t/>
            </a:r>
            <a:br>
              <a:rPr lang="sr-Cyrl-R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7" name="Content Placeholder 6" descr="тинглинк насловн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85728"/>
            <a:ext cx="5426357" cy="305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57158" y="3429000"/>
            <a:ext cx="8215370" cy="3286148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ГЛАВНИ ДЕО ЧАСА - Када кликну на црну иконицу са нотама тада се појављују Моцарт и Бетовен и воде децу на један необичан концерт. Задатак ученика је да пажљиво гледају и слушају и открију шта је небично, посебно у извођењу ове композиције. </a:t>
            </a:r>
          </a:p>
          <a:p>
            <a:r>
              <a:rPr lang="sr-Cyrl-RS" sz="2000" dirty="0" smtClean="0"/>
              <a:t>Кликом на иконице упитника ученици ће одговорити на питања у вези са одслушаном композицијом и тако изнети свој доживљај, открити темпо, извођаче и име композиције.</a:t>
            </a:r>
          </a:p>
          <a:p>
            <a:r>
              <a:rPr lang="sr-Cyrl-RS" sz="2000" dirty="0" smtClean="0"/>
              <a:t>Следећи кораци воде ученике до сазнања ко је био Јозеф Хајдн, како је настала “Дечја симфонија“, шта је гудачки квартет и још неким појединостима из Хајдновог стваралаштва.  </a:t>
            </a:r>
          </a:p>
          <a:p>
            <a:endParaRPr lang="sr-Cyrl-RS" sz="1600" dirty="0" smtClean="0"/>
          </a:p>
          <a:p>
            <a:endParaRPr lang="sr-Cyrl-RS" sz="1600" dirty="0" smtClean="0">
              <a:latin typeface="+mj-lt"/>
            </a:endParaRPr>
          </a:p>
          <a:p>
            <a:endParaRPr lang="sr-Cyrl-R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entury Gothic" panose="020B0502020202020204" pitchFamily="34" charset="0"/>
              </a:rPr>
              <a:t/>
            </a:r>
            <a:br>
              <a:rPr lang="sr-Cyrl-R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7" name="Content Placeholder 6" descr="тинглинк насловн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87383" y="366880"/>
            <a:ext cx="5426357" cy="305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57158" y="3571852"/>
            <a:ext cx="8215370" cy="3286148"/>
          </a:xfrm>
        </p:spPr>
        <p:txBody>
          <a:bodyPr>
            <a:noAutofit/>
          </a:bodyPr>
          <a:lstStyle/>
          <a:p>
            <a:r>
              <a:rPr lang="sr-Cyrl-RS" sz="1800" dirty="0" smtClean="0">
                <a:latin typeface="+mj-lt"/>
              </a:rPr>
              <a:t>Иконица црвеног узвичника носи задатак за ученике да представе цртежом или речима оно што  је на њих оставило најјачи утисак.</a:t>
            </a:r>
          </a:p>
          <a:p>
            <a:r>
              <a:rPr lang="sr-Cyrl-RS" sz="1800" dirty="0" smtClean="0">
                <a:latin typeface="+mj-lt"/>
              </a:rPr>
              <a:t>Црвени упитник крије квиз у апликацији</a:t>
            </a:r>
            <a:r>
              <a:rPr lang="sr-Latn-RS" sz="1800" dirty="0" smtClean="0">
                <a:latin typeface="+mj-lt"/>
              </a:rPr>
              <a:t> quizziz </a:t>
            </a:r>
            <a:r>
              <a:rPr lang="sr-Cyrl-RS" sz="1800" dirty="0" smtClean="0">
                <a:latin typeface="+mj-lt"/>
              </a:rPr>
              <a:t>помоћу ког вршимо кратку проверу наученог</a:t>
            </a:r>
          </a:p>
          <a:p>
            <a:r>
              <a:rPr lang="en-US" sz="1800" dirty="0" smtClean="0">
                <a:hlinkClick r:id="rId4"/>
              </a:rPr>
              <a:t>https://quizizz.com/join/quiz/5ecaf8531ea1de001f0d7489/start?studentShare=true</a:t>
            </a:r>
            <a:endParaRPr lang="sr-Cyrl-RS" sz="1800" dirty="0" smtClean="0">
              <a:latin typeface="+mj-lt"/>
            </a:endParaRPr>
          </a:p>
          <a:p>
            <a:r>
              <a:rPr lang="sr-Cyrl-RS" sz="1800" dirty="0" smtClean="0">
                <a:latin typeface="+mj-lt"/>
              </a:rPr>
              <a:t>ЗАВРШНИ ДЕО ЧАСА – је релаксирајућ, кликом на иконицу џојстика и доноси игрицу у </a:t>
            </a:r>
            <a:r>
              <a:rPr lang="sr-Latn-RS" sz="1800" dirty="0" smtClean="0">
                <a:latin typeface="+mj-lt"/>
              </a:rPr>
              <a:t>learningapps </a:t>
            </a:r>
            <a:r>
              <a:rPr lang="sr-Cyrl-RS" sz="1800" dirty="0" smtClean="0">
                <a:latin typeface="+mj-lt"/>
              </a:rPr>
              <a:t>апликацији. Игрица је мемори ,а сличице на плочицама игрице су у вези са темом часа ( дечји музички инструменти, гудачки квартет, менует, Хајдн...)</a:t>
            </a:r>
          </a:p>
          <a:p>
            <a:r>
              <a:rPr lang="en-US" sz="1800" dirty="0" smtClean="0">
                <a:latin typeface="+mj-lt"/>
                <a:hlinkClick r:id="rId5"/>
              </a:rPr>
              <a:t>https://learningapps.org/watch?v=ponb6rxnv20</a:t>
            </a:r>
            <a:endParaRPr lang="sr-Cyrl-RS" sz="1800" dirty="0" smtClean="0">
              <a:latin typeface="+mj-lt"/>
            </a:endParaRPr>
          </a:p>
          <a:p>
            <a:endParaRPr lang="sr-Cyrl-RS" sz="1600" dirty="0" smtClean="0">
              <a:latin typeface="+mj-lt"/>
            </a:endParaRPr>
          </a:p>
          <a:p>
            <a:endParaRPr lang="sr-Cyrl-R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entury Gothic" panose="020B0502020202020204" pitchFamily="34" charset="0"/>
              </a:rPr>
              <a:t/>
            </a:r>
            <a:br>
              <a:rPr lang="sr-Cyrl-RS" dirty="0" smtClean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7" name="Content Placeholder 6" descr="тинглинк насловн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787383" y="366880"/>
            <a:ext cx="5426357" cy="305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28596" y="3429000"/>
            <a:ext cx="8215370" cy="3286148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ДОМАЋИ ЗАДАТАК – Ученици се путем линка усмеравају на </a:t>
            </a:r>
          </a:p>
          <a:p>
            <a:r>
              <a:rPr lang="en-US" sz="2000" dirty="0" smtClean="0">
                <a:hlinkClick r:id="rId4"/>
              </a:rPr>
              <a:t>https://planningplaytime.com/10-diy-musical-instruments-for-kids</a:t>
            </a:r>
            <a:r>
              <a:rPr lang="sr-Cyrl-RS" sz="2000" dirty="0" smtClean="0"/>
              <a:t>  где имају неколико идеја за израду дечјих музичких инструмената. Када израде инструменте шаљу фотографију или снимак на ком се чује како тај инструмент свира.</a:t>
            </a:r>
          </a:p>
          <a:p>
            <a:endParaRPr lang="sr-Cyrl-RS" sz="2000" dirty="0" smtClean="0">
              <a:latin typeface="+mj-lt"/>
            </a:endParaRPr>
          </a:p>
          <a:p>
            <a:endParaRPr lang="sr-Cyrl-R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DEČJA SIMFONIJA_ JOZEF HAJDN (25.05.2020. 01.41.13 PM).jpe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2500" r="3125"/>
          <a:stretch>
            <a:fillRect/>
          </a:stretch>
        </p:blipFill>
        <p:spPr>
          <a:xfrm rot="21212034">
            <a:off x="2562066" y="331346"/>
            <a:ext cx="3500430" cy="237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Screenshot_20200525_18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5216">
            <a:off x="6440633" y="148711"/>
            <a:ext cx="2562222" cy="2446718"/>
          </a:xfrm>
          <a:prstGeom prst="rect">
            <a:avLst/>
          </a:prstGeom>
        </p:spPr>
      </p:pic>
      <p:pic>
        <p:nvPicPr>
          <p:cNvPr id="8" name="Picture 7" descr="_DEČJA SIMFONIJA_ JOZEF HAJDN (24.05.2020. 22_07_5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136">
            <a:off x="2876467" y="2374792"/>
            <a:ext cx="2363024" cy="17722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УТИСЦИ И РАДОВИ УЧЕНИКА</a:t>
            </a:r>
            <a:endParaRPr lang="en-US" sz="3200" dirty="0"/>
          </a:p>
        </p:txBody>
      </p:sp>
      <p:pic>
        <p:nvPicPr>
          <p:cNvPr id="7" name="Picture 6" descr="_DEČJA SIMFONIJA_ JOZEF HAJDN (24.05.2020. 18_42_49).jpe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5468" t="4166"/>
          <a:stretch>
            <a:fillRect/>
          </a:stretch>
        </p:blipFill>
        <p:spPr>
          <a:xfrm rot="5400000">
            <a:off x="6779488" y="2864586"/>
            <a:ext cx="2571766" cy="17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0200525_125719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rcRect l="6250" t="6250" r="3906" b="9375"/>
          <a:stretch>
            <a:fillRect/>
          </a:stretch>
        </p:blipFill>
        <p:spPr>
          <a:xfrm rot="958624">
            <a:off x="6198361" y="4749246"/>
            <a:ext cx="2545666" cy="179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shot_20200525_1626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09286">
            <a:off x="383580" y="2336449"/>
            <a:ext cx="2555542" cy="4390803"/>
          </a:xfrm>
          <a:prstGeom prst="rect">
            <a:avLst/>
          </a:prstGeom>
        </p:spPr>
      </p:pic>
      <p:pic>
        <p:nvPicPr>
          <p:cNvPr id="12" name="Picture 11" descr="Screenshot_20200525_1627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15910">
            <a:off x="77570" y="888548"/>
            <a:ext cx="2571768" cy="1985796"/>
          </a:xfrm>
          <a:prstGeom prst="rect">
            <a:avLst/>
          </a:prstGeom>
        </p:spPr>
      </p:pic>
      <p:pic>
        <p:nvPicPr>
          <p:cNvPr id="13" name="Picture 12" descr="photo_2020-05-25_03-45-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8052" y="3652792"/>
            <a:ext cx="2928958" cy="2928958"/>
          </a:xfrm>
          <a:prstGeom prst="rect">
            <a:avLst/>
          </a:prstGeom>
        </p:spPr>
      </p:pic>
      <p:pic>
        <p:nvPicPr>
          <p:cNvPr id="5" name="Picture 4" descr="Screenshot_20200525_122525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rcRect l="12564" t="6675" r="15820" b="58157"/>
          <a:stretch>
            <a:fillRect/>
          </a:stretch>
        </p:blipFill>
        <p:spPr>
          <a:xfrm rot="21168776">
            <a:off x="405765" y="4143956"/>
            <a:ext cx="2525547" cy="95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_DEČJA SIMFONIJA_ JOZEF HAJDN (24.05.2020. 18_42_31).jpeg"/>
          <p:cNvPicPr>
            <a:picLocks noChangeAspect="1"/>
          </p:cNvPicPr>
          <p:nvPr/>
        </p:nvPicPr>
        <p:blipFill>
          <a:blip r:embed="rId11" cstate="print">
            <a:lum bright="10000"/>
          </a:blip>
          <a:srcRect t="10416" r="11718" b="8333"/>
          <a:stretch>
            <a:fillRect/>
          </a:stretch>
        </p:blipFill>
        <p:spPr>
          <a:xfrm rot="5400000">
            <a:off x="5242881" y="2829557"/>
            <a:ext cx="258732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460</Words>
  <Application>Microsoft Office PowerPoint</Application>
  <PresentationFormat>On-screen Show (4:3)</PresentationFormat>
  <Paragraphs>44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„Дечја симфонија“ - Јозеф Хајдн  Музичка култура 4.разред</vt:lpstr>
      <vt:lpstr>Slide 2</vt:lpstr>
      <vt:lpstr>Slide 3</vt:lpstr>
      <vt:lpstr>Slide 4</vt:lpstr>
      <vt:lpstr> </vt:lpstr>
      <vt:lpstr> </vt:lpstr>
      <vt:lpstr> </vt:lpstr>
      <vt:lpstr> </vt:lpstr>
      <vt:lpstr>УТИСЦИ И РАДОВИ УЧЕНИКА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„Дечја симфонија“ - Јозеф Хајдн  Музичка култура 4.разред</dc:title>
  <dc:creator>Mirjana</dc:creator>
  <cp:lastModifiedBy>Mirjana</cp:lastModifiedBy>
  <cp:revision>47</cp:revision>
  <dcterms:created xsi:type="dcterms:W3CDTF">2020-05-24T19:31:07Z</dcterms:created>
  <dcterms:modified xsi:type="dcterms:W3CDTF">2020-05-25T22:54:13Z</dcterms:modified>
</cp:coreProperties>
</file>